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5.xml" ContentType="application/vnd.openxmlformats-officedocument.presentationml.notesSlide+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5.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0" r:id="rId25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5" Type="http://schemas.openxmlformats.org/officeDocument/2006/relationships/slide" Target="slides/slide13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5" name="Shape 10945"/>
        <p:cNvGrpSpPr/>
        <p:nvPr/>
      </p:nvGrpSpPr>
      <p:grpSpPr>
        <a:xfrm>
          <a:off x="0" y="0"/>
          <a:ext cx="0" cy="0"/>
          <a:chOff x="0" y="0"/>
          <a:chExt cx="0" cy="0"/>
        </a:xfrm>
      </p:grpSpPr>
      <p:sp>
        <p:nvSpPr>
          <p:cNvPr id="10946" name="Google Shape;1094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7" name="Google Shape;10947;p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3" name="Shape 9163"/>
        <p:cNvGrpSpPr/>
        <p:nvPr/>
      </p:nvGrpSpPr>
      <p:grpSpPr>
        <a:xfrm>
          <a:off x="0" y="0"/>
          <a:ext cx="0" cy="0"/>
          <a:chOff x="0" y="0"/>
          <a:chExt cx="0" cy="0"/>
        </a:xfrm>
      </p:grpSpPr>
      <p:sp>
        <p:nvSpPr>
          <p:cNvPr id="9164" name="Google Shape;9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165" name="Google Shape;916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6" name="Google Shape;916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2.xml"/><Relationship Id="rId2" Type="http://schemas.openxmlformats.org/officeDocument/2006/relationships/notesSlide" Target="../notesSlides/notesSlide135.xml"/><Relationship Id="rId3" Type="http://schemas.openxmlformats.org/officeDocument/2006/relationships/slide" Target="slide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4.xml"/><Relationship Id="rId3" Type="http://schemas.openxmlformats.org/officeDocument/2006/relationships/image" Target="../media/image188.png"/></Relationships>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8" name="Shape 10948"/>
        <p:cNvGrpSpPr/>
        <p:nvPr/>
      </p:nvGrpSpPr>
      <p:grpSpPr>
        <a:xfrm>
          <a:off x="0" y="0"/>
          <a:ext cx="0" cy="0"/>
          <a:chOff x="0" y="0"/>
          <a:chExt cx="0" cy="0"/>
        </a:xfrm>
      </p:grpSpPr>
      <p:sp>
        <p:nvSpPr>
          <p:cNvPr id="10949" name="Google Shape;10949;p1565">
            <a:hlinkClick action="ppaction://hlinksldjump" r:id="rId3"/>
          </p:cNvPr>
          <p:cNvSpPr/>
          <p:nvPr/>
        </p:nvSpPr>
        <p:spPr>
          <a:xfrm>
            <a:off x="0" y="-28575"/>
            <a:ext cx="9144000" cy="6858000"/>
          </a:xfrm>
          <a:prstGeom prst="rect">
            <a:avLst/>
          </a:prstGeom>
          <a:solidFill>
            <a:srgbClr val="0033C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950" name="Google Shape;10950;p1565"/>
          <p:cNvSpPr txBox="1"/>
          <p:nvPr/>
        </p:nvSpPr>
        <p:spPr>
          <a:xfrm>
            <a:off x="1447800" y="1828800"/>
            <a:ext cx="6324600" cy="341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Times New Roman"/>
                <a:ea typeface="Times New Roman"/>
                <a:cs typeface="Times New Roman"/>
                <a:sym typeface="Times New Roman"/>
              </a:rPr>
              <a:t>Yes or No? </a:t>
            </a:r>
            <a:endParaRPr/>
          </a:p>
          <a:p>
            <a:pPr indent="0" lvl="0" marL="0" marR="0" rtl="0" algn="l">
              <a:spcBef>
                <a:spcPts val="1800"/>
              </a:spcBef>
              <a:spcAft>
                <a:spcPts val="0"/>
              </a:spcAft>
              <a:buNone/>
            </a:pPr>
            <a:r>
              <a:rPr lang="en-US" sz="3600">
                <a:solidFill>
                  <a:schemeClr val="dk2"/>
                </a:solidFill>
                <a:latin typeface="Times New Roman"/>
                <a:ea typeface="Times New Roman"/>
                <a:cs typeface="Times New Roman"/>
                <a:sym typeface="Times New Roman"/>
              </a:rPr>
              <a:t> May a WIC shopper substitute powdered dry milk for the 2 gallon </a:t>
            </a:r>
            <a:r>
              <a:rPr lang="en-US" sz="3600" u="sng">
                <a:solidFill>
                  <a:schemeClr val="dk2"/>
                </a:solidFill>
                <a:latin typeface="Times New Roman"/>
                <a:ea typeface="Times New Roman"/>
                <a:cs typeface="Times New Roman"/>
                <a:sym typeface="Times New Roman"/>
              </a:rPr>
              <a:t>whole</a:t>
            </a:r>
            <a:r>
              <a:rPr lang="en-US" sz="3600">
                <a:solidFill>
                  <a:schemeClr val="dk2"/>
                </a:solidFill>
                <a:latin typeface="Times New Roman"/>
                <a:ea typeface="Times New Roman"/>
                <a:cs typeface="Times New Roman"/>
                <a:sym typeface="Times New Roman"/>
              </a:rPr>
              <a:t> milk FI?</a:t>
            </a:r>
            <a:endParaRPr/>
          </a:p>
          <a:p>
            <a:pPr indent="0" lvl="0" marL="0" marR="0" rtl="0" algn="l">
              <a:spcBef>
                <a:spcPts val="1800"/>
              </a:spcBef>
              <a:spcAft>
                <a:spcPts val="0"/>
              </a:spcAft>
              <a:buNone/>
            </a:pPr>
            <a:r>
              <a:t/>
            </a:r>
            <a:endParaRPr sz="3600">
              <a:solidFill>
                <a:schemeClr val="lt1"/>
              </a:solidFill>
              <a:latin typeface="Times New Roman"/>
              <a:ea typeface="Times New Roman"/>
              <a:cs typeface="Times New Roman"/>
              <a:sym typeface="Times New Roman"/>
            </a:endParaRPr>
          </a:p>
        </p:txBody>
      </p:sp>
      <p:sp>
        <p:nvSpPr>
          <p:cNvPr id="10951" name="Google Shape;10951;p1565"/>
          <p:cNvSpPr txBox="1"/>
          <p:nvPr/>
        </p:nvSpPr>
        <p:spPr>
          <a:xfrm>
            <a:off x="8396288" y="6397625"/>
            <a:ext cx="557212"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2"/>
                </a:solidFill>
                <a:latin typeface="Times New Roman"/>
                <a:ea typeface="Times New Roman"/>
                <a:cs typeface="Times New Roman"/>
                <a:sym typeface="Times New Roman"/>
              </a:rPr>
              <a:t>A 500</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7" name="Shape 9167"/>
        <p:cNvGrpSpPr/>
        <p:nvPr/>
      </p:nvGrpSpPr>
      <p:grpSpPr>
        <a:xfrm>
          <a:off x="0" y="0"/>
          <a:ext cx="0" cy="0"/>
          <a:chOff x="0" y="0"/>
          <a:chExt cx="0" cy="0"/>
        </a:xfrm>
      </p:grpSpPr>
      <p:sp>
        <p:nvSpPr>
          <p:cNvPr id="9168" name="Google Shape;9168;p145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5BD75"/>
              </a:buClr>
              <a:buSzPts val="1400"/>
              <a:buFont typeface="Times New Roman"/>
              <a:buNone/>
            </a:pPr>
            <a:r>
              <a:rPr b="0" i="0" lang="en-US" sz="1400" u="none" cap="none" strike="noStrike">
                <a:solidFill>
                  <a:srgbClr val="E5BD75"/>
                </a:solidFill>
                <a:latin typeface="Times New Roman"/>
                <a:ea typeface="Times New Roman"/>
                <a:cs typeface="Times New Roman"/>
                <a:sym typeface="Times New Roman"/>
              </a:rPr>
              <a:t> </a:t>
            </a:r>
            <a:fld id="{00000000-1234-1234-1234-123412341234}" type="slidenum">
              <a:rPr b="1" i="0" lang="en-US" sz="1200" u="none" cap="none" strike="noStrike">
                <a:solidFill>
                  <a:srgbClr val="E5BD75"/>
                </a:solidFill>
                <a:latin typeface="Arial"/>
                <a:ea typeface="Arial"/>
                <a:cs typeface="Arial"/>
                <a:sym typeface="Arial"/>
              </a:rPr>
              <a:t>‹#›</a:t>
            </a:fld>
            <a:endParaRPr b="1" i="0" sz="1200" u="none" cap="none" strike="noStrike">
              <a:solidFill>
                <a:srgbClr val="E5BD75"/>
              </a:solidFill>
              <a:latin typeface="Arial"/>
              <a:ea typeface="Arial"/>
              <a:cs typeface="Arial"/>
              <a:sym typeface="Arial"/>
            </a:endParaRPr>
          </a:p>
        </p:txBody>
      </p:sp>
      <p:sp>
        <p:nvSpPr>
          <p:cNvPr id="9169" name="Google Shape;9169;p1454"/>
          <p:cNvSpPr txBox="1"/>
          <p:nvPr>
            <p:ph type="title"/>
          </p:nvPr>
        </p:nvSpPr>
        <p:spPr>
          <a:xfrm>
            <a:off x="685800" y="3048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Scallet et al. (2004)</a:t>
            </a:r>
            <a:endParaRPr/>
          </a:p>
        </p:txBody>
      </p:sp>
      <p:sp>
        <p:nvSpPr>
          <p:cNvPr id="9170" name="Google Shape;9170;p1454"/>
          <p:cNvSpPr txBox="1"/>
          <p:nvPr>
            <p:ph idx="1" type="body"/>
          </p:nvPr>
        </p:nvSpPr>
        <p:spPr>
          <a:xfrm>
            <a:off x="685800" y="4419600"/>
            <a:ext cx="7772400" cy="1295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00"/>
              <a:buFont typeface="Arial"/>
              <a:buChar char="•"/>
            </a:pPr>
            <a:r>
              <a:rPr b="0" lang="en-US" sz="1600"/>
              <a:t>Objective: Confirm and extend results of Ikonomidou 1999 Science Paper</a:t>
            </a:r>
            <a:endParaRPr/>
          </a:p>
          <a:p>
            <a:pPr indent="-342900" lvl="0" marL="342900" rtl="0" algn="l">
              <a:lnSpc>
                <a:spcPct val="80000"/>
              </a:lnSpc>
              <a:spcBef>
                <a:spcPts val="80"/>
              </a:spcBef>
              <a:spcAft>
                <a:spcPts val="0"/>
              </a:spcAft>
              <a:buSzPts val="1600"/>
              <a:buFont typeface="Arial"/>
              <a:buChar char="•"/>
            </a:pPr>
            <a:r>
              <a:rPr b="0" lang="en-US" sz="1600"/>
              <a:t>Model:  Neonatal Rat Model (PND 7), subcutaneous injections, histology at 24 hours post last injection</a:t>
            </a:r>
            <a:endParaRPr/>
          </a:p>
          <a:p>
            <a:pPr indent="-228600" lvl="2" marL="1143000" rtl="0" algn="l">
              <a:lnSpc>
                <a:spcPct val="80000"/>
              </a:lnSpc>
              <a:spcBef>
                <a:spcPts val="80"/>
              </a:spcBef>
              <a:spcAft>
                <a:spcPts val="0"/>
              </a:spcAft>
              <a:buSzPts val="1600"/>
              <a:buFont typeface="Arial"/>
              <a:buChar char="•"/>
            </a:pPr>
            <a:r>
              <a:rPr b="0" lang="en-US" sz="1600"/>
              <a:t>Saline injection</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10 mg/kg Ketamine</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20 mg/kg Ketamine</a:t>
            </a:r>
            <a:endParaRPr/>
          </a:p>
          <a:p>
            <a:pPr indent="-228600" lvl="2" marL="1143000" rtl="0" algn="l">
              <a:lnSpc>
                <a:spcPct val="80000"/>
              </a:lnSpc>
              <a:spcBef>
                <a:spcPts val="80"/>
              </a:spcBef>
              <a:spcAft>
                <a:spcPts val="0"/>
              </a:spcAft>
              <a:buSzPts val="1600"/>
              <a:buFont typeface="Arial"/>
              <a:buChar char="•"/>
            </a:pPr>
            <a:r>
              <a:rPr b="0" lang="en-US" sz="1600"/>
              <a:t>Single Dose Ketamine 20 mg/kg</a:t>
            </a:r>
            <a:endParaRPr/>
          </a:p>
        </p:txBody>
      </p:sp>
      <p:pic>
        <p:nvPicPr>
          <p:cNvPr id="9171" name="Google Shape;9171;p1454"/>
          <p:cNvPicPr preferRelativeResize="0"/>
          <p:nvPr/>
        </p:nvPicPr>
        <p:blipFill rotWithShape="1">
          <a:blip r:embed="rId3">
            <a:alphaModFix/>
          </a:blip>
          <a:srcRect b="0" l="0" r="0" t="0"/>
          <a:stretch/>
        </p:blipFill>
        <p:spPr>
          <a:xfrm>
            <a:off x="304800" y="1708150"/>
            <a:ext cx="8686800" cy="2406650"/>
          </a:xfrm>
          <a:prstGeom prst="rect">
            <a:avLst/>
          </a:prstGeom>
          <a:noFill/>
          <a:ln>
            <a:noFill/>
          </a:ln>
        </p:spPr>
      </p:pic>
      <p:sp>
        <p:nvSpPr>
          <p:cNvPr id="9172" name="Google Shape;9172;p1454"/>
          <p:cNvSpPr/>
          <p:nvPr/>
        </p:nvSpPr>
        <p:spPr>
          <a:xfrm>
            <a:off x="5257800" y="6400800"/>
            <a:ext cx="3778250" cy="366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Toxicological Sciences 81: 364-370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